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7" r:id="rId4"/>
    <p:sldId id="259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9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74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3219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7307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73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4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8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3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8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6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0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8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3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10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69E5-0A35-4476-AADA-FFE0A42DA77D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3090D1-1FBB-41AE-97B2-7A3966BF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228" y="30407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31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93228" y="456184"/>
            <a:ext cx="9684244" cy="5469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Leeds City Council - Journey so far</a:t>
            </a:r>
          </a:p>
          <a:p>
            <a:pPr marL="0" indent="0">
              <a:buNone/>
            </a:pPr>
            <a:endParaRPr lang="en-GB" sz="1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2015 – Low Pay Charter, No Silver Bullet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Introduction of an employee benefits scheme – maximise the disposable income of lower paid employees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Introduction of the living wage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 pension uptake to over 90% of employees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 of a wellbeing strategy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 and develop relationships with external organisations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Wellbeing survey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Wellbeing section on our internal intranet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Engagement with employees through various communication channels (off-line)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Developed guidance notes for managers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Held our inaugural Money Awareness Week in January 2021</a:t>
            </a: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Healthy Living – wellbeing sessions for employees</a:t>
            </a:r>
          </a:p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i="1" dirty="0" smtClean="0"/>
          </a:p>
          <a:p>
            <a:endParaRPr lang="en-GB" sz="2400" i="1" dirty="0" smtClean="0"/>
          </a:p>
          <a:p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17537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685" y="705390"/>
            <a:ext cx="9599075" cy="950690"/>
          </a:xfrm>
        </p:spPr>
        <p:txBody>
          <a:bodyPr>
            <a:normAutofit/>
          </a:bodyPr>
          <a:lstStyle/>
          <a:p>
            <a:r>
              <a:rPr lang="en-GB" b="1" dirty="0" smtClean="0">
                <a:cs typeface="Arial" panose="020B0604020202020204" pitchFamily="34" charset="0"/>
              </a:rPr>
              <a:t>Financial worries - Impact on our health</a:t>
            </a:r>
            <a:endParaRPr lang="en-GB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10080"/>
            <a:ext cx="9206548" cy="4196080"/>
          </a:xfrm>
        </p:spPr>
        <p:txBody>
          <a:bodyPr>
            <a:normAutofit/>
          </a:bodyPr>
          <a:lstStyle/>
          <a:p>
            <a:r>
              <a:rPr lang="en-GB" b="1" dirty="0">
                <a:cs typeface="Arial" panose="020B0604020202020204" pitchFamily="34" charset="0"/>
              </a:rPr>
              <a:t>Isolated and afraid to ask for </a:t>
            </a:r>
            <a:r>
              <a:rPr lang="en-GB" b="1" dirty="0" smtClean="0">
                <a:cs typeface="Arial" panose="020B0604020202020204" pitchFamily="34" charset="0"/>
              </a:rPr>
              <a:t>help</a:t>
            </a:r>
            <a:endParaRPr lang="en-GB" b="1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+mj-lt"/>
                <a:cs typeface="Arial" panose="020B0604020202020204" pitchFamily="34" charset="0"/>
              </a:rPr>
              <a:t>Everything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can feel out </a:t>
            </a:r>
            <a:r>
              <a:rPr lang="en-GB" b="1" dirty="0">
                <a:latin typeface="+mj-lt"/>
                <a:cs typeface="Arial" panose="020B0604020202020204" pitchFamily="34" charset="0"/>
              </a:rPr>
              <a:t>of </a:t>
            </a:r>
            <a:r>
              <a:rPr lang="en-GB" b="1" dirty="0" smtClean="0">
                <a:latin typeface="+mj-lt"/>
                <a:cs typeface="Arial" panose="020B0604020202020204" pitchFamily="34" charset="0"/>
              </a:rPr>
              <a:t>control 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– </a:t>
            </a:r>
            <a:r>
              <a:rPr lang="en-GB" dirty="0">
                <a:latin typeface="+mj-lt"/>
                <a:cs typeface="Arial" panose="020B0604020202020204" pitchFamily="34" charset="0"/>
              </a:rPr>
              <a:t>Not paying important bills, prioritising badly and not opening important letters</a:t>
            </a:r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+mj-lt"/>
                <a:cs typeface="Arial" panose="020B0604020202020204" pitchFamily="34" charset="0"/>
              </a:rPr>
              <a:t>Anxious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 about their debt – </a:t>
            </a:r>
            <a:r>
              <a:rPr lang="en-GB" dirty="0">
                <a:latin typeface="+mj-lt"/>
                <a:cs typeface="Arial" panose="020B0604020202020204" pitchFamily="34" charset="0"/>
              </a:rPr>
              <a:t>Affects the ability to make informed financial 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decisions</a:t>
            </a:r>
          </a:p>
          <a:p>
            <a:r>
              <a:rPr lang="en-GB" b="1" dirty="0" smtClean="0">
                <a:cs typeface="Arial" panose="020B0604020202020204" pitchFamily="34" charset="0"/>
              </a:rPr>
              <a:t>Depressed</a:t>
            </a:r>
            <a:r>
              <a:rPr lang="en-GB" dirty="0" smtClean="0">
                <a:cs typeface="Arial" panose="020B0604020202020204" pitchFamily="34" charset="0"/>
              </a:rPr>
              <a:t> </a:t>
            </a:r>
            <a:r>
              <a:rPr lang="en-GB" dirty="0">
                <a:cs typeface="Arial" panose="020B0604020202020204" pitchFamily="34" charset="0"/>
              </a:rPr>
              <a:t>– affects their ability to work, personal relationships</a:t>
            </a:r>
          </a:p>
          <a:p>
            <a:endParaRPr lang="en-GB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+mj-lt"/>
                <a:cs typeface="Arial" panose="020B0604020202020204" pitchFamily="34" charset="0"/>
              </a:rPr>
              <a:t>Reduced recovery rates </a:t>
            </a:r>
            <a:r>
              <a:rPr lang="en-GB" dirty="0" smtClean="0">
                <a:latin typeface="+mj-lt"/>
                <a:cs typeface="Arial" panose="020B0604020202020204" pitchFamily="34" charset="0"/>
              </a:rPr>
              <a:t>- People </a:t>
            </a:r>
            <a:r>
              <a:rPr lang="en-GB" dirty="0">
                <a:latin typeface="+mj-lt"/>
                <a:cs typeface="Arial" panose="020B0604020202020204" pitchFamily="34" charset="0"/>
              </a:rPr>
              <a:t>with depression and problem debt are 4.2 times more likely to still have depression 18 months later, compared to people without financial difficulty. </a:t>
            </a:r>
          </a:p>
        </p:txBody>
      </p:sp>
    </p:spTree>
    <p:extLst>
      <p:ext uri="{BB962C8B-B14F-4D97-AF65-F5344CB8AC3E}">
        <p14:creationId xmlns:p14="http://schemas.microsoft.com/office/powerpoint/2010/main" val="24653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55532" y="62865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Financial Wellbeing Survey Results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08644" y="1706976"/>
            <a:ext cx="3992732" cy="576262"/>
          </a:xfrm>
        </p:spPr>
        <p:txBody>
          <a:bodyPr/>
          <a:lstStyle/>
          <a:p>
            <a:pPr algn="ctr"/>
            <a:r>
              <a:rPr lang="en-GB" dirty="0" smtClean="0"/>
              <a:t>2019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42707" y="2406652"/>
            <a:ext cx="4596269" cy="3354060"/>
          </a:xfrm>
        </p:spPr>
        <p:txBody>
          <a:bodyPr/>
          <a:lstStyle/>
          <a:p>
            <a:pPr lvl="0"/>
            <a:r>
              <a:rPr lang="en-GB" sz="2000" dirty="0"/>
              <a:t>17% - money worries affected their work</a:t>
            </a:r>
          </a:p>
          <a:p>
            <a:pPr lvl="0"/>
            <a:r>
              <a:rPr lang="en-GB" sz="2000" dirty="0"/>
              <a:t>28% - affects their relationships at home</a:t>
            </a:r>
          </a:p>
          <a:p>
            <a:pPr lvl="0"/>
            <a:r>
              <a:rPr lang="en-GB" sz="2000" dirty="0"/>
              <a:t>33% - affected their health and</a:t>
            </a:r>
          </a:p>
          <a:p>
            <a:pPr lvl="0"/>
            <a:r>
              <a:rPr lang="en-GB" sz="2000" dirty="0"/>
              <a:t>36% state that they feel anxious when thinking about their financial positon.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995417" y="1706976"/>
            <a:ext cx="3999001" cy="576262"/>
          </a:xfrm>
        </p:spPr>
        <p:txBody>
          <a:bodyPr/>
          <a:lstStyle/>
          <a:p>
            <a:pPr algn="ctr"/>
            <a:r>
              <a:rPr lang="en-GB" dirty="0" smtClean="0"/>
              <a:t>2020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715871" y="2406652"/>
            <a:ext cx="4730385" cy="33540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000" dirty="0" smtClean="0"/>
              <a:t>38</a:t>
            </a:r>
            <a:r>
              <a:rPr lang="en-GB" sz="2000" dirty="0"/>
              <a:t>% - state money worries has affected their health – rise of 5%</a:t>
            </a:r>
          </a:p>
          <a:p>
            <a:pPr lvl="0"/>
            <a:r>
              <a:rPr lang="en-GB" sz="2000" dirty="0"/>
              <a:t>54% - say they feel anxious when thinking about their money situation – rise of 18% with</a:t>
            </a:r>
          </a:p>
          <a:p>
            <a:pPr lvl="0"/>
            <a:r>
              <a:rPr lang="en-GB" sz="2000" dirty="0"/>
              <a:t>51% saying they feel more anxious now than they did last </a:t>
            </a:r>
            <a:r>
              <a:rPr lang="en-GB" sz="2000" dirty="0" smtClean="0"/>
              <a:t>year</a:t>
            </a:r>
          </a:p>
          <a:p>
            <a:pPr lvl="0"/>
            <a:r>
              <a:rPr lang="en-GB" sz="2000" dirty="0" smtClean="0"/>
              <a:t>25% stated they could go between a week and a month before having to borrow to pay for household bills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3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Partners: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092" y="1513840"/>
            <a:ext cx="9054148" cy="4206240"/>
          </a:xfrm>
        </p:spPr>
        <p:txBody>
          <a:bodyPr>
            <a:normAutofit fontScale="92500" lnSpcReduction="20000"/>
          </a:bodyPr>
          <a:lstStyle/>
          <a:p>
            <a:r>
              <a:rPr lang="en-GB" sz="2200" b="1" dirty="0" smtClean="0"/>
              <a:t>Money Advice and Pensions Service (MAPS)</a:t>
            </a:r>
          </a:p>
          <a:p>
            <a:r>
              <a:rPr lang="en-GB" sz="2200" b="1" dirty="0" smtClean="0"/>
              <a:t>Credit Union</a:t>
            </a:r>
          </a:p>
          <a:p>
            <a:r>
              <a:rPr lang="en-GB" sz="2200" b="1" dirty="0" smtClean="0"/>
              <a:t>Money Information Centre (MIC)</a:t>
            </a:r>
          </a:p>
          <a:p>
            <a:r>
              <a:rPr lang="en-GB" sz="2200" b="1" dirty="0" smtClean="0"/>
              <a:t>West Yorkshire Trading Standards</a:t>
            </a:r>
          </a:p>
          <a:p>
            <a:r>
              <a:rPr lang="en-GB" sz="2200" b="1" dirty="0" smtClean="0"/>
              <a:t>Help To Save</a:t>
            </a:r>
          </a:p>
          <a:p>
            <a:r>
              <a:rPr lang="en-GB" sz="2200" b="1" dirty="0" smtClean="0"/>
              <a:t>Money Buddies</a:t>
            </a:r>
          </a:p>
          <a:p>
            <a:r>
              <a:rPr lang="en-GB" sz="2200" b="1" dirty="0" smtClean="0"/>
              <a:t>Stepchange</a:t>
            </a:r>
          </a:p>
          <a:p>
            <a:r>
              <a:rPr lang="en-GB" sz="2200" b="1" dirty="0" smtClean="0"/>
              <a:t>Financial Inclusion Centre</a:t>
            </a:r>
          </a:p>
          <a:p>
            <a:r>
              <a:rPr lang="en-GB" sz="2200" b="1" dirty="0" smtClean="0"/>
              <a:t>West Yorkshire Pension Fund (Affinity Connect)</a:t>
            </a:r>
          </a:p>
          <a:p>
            <a:r>
              <a:rPr lang="en-GB" sz="2200" b="1" dirty="0" smtClean="0"/>
              <a:t>Illegal Money Lending Team</a:t>
            </a:r>
          </a:p>
          <a:p>
            <a:r>
              <a:rPr lang="en-GB" sz="2200" b="1" dirty="0" smtClean="0"/>
              <a:t>Trans Union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19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L-Be-Well-Low-res-LANDSCAPE-email-sig (00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810" y="1563625"/>
            <a:ext cx="6121187" cy="2639208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883333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39301</TotalTime>
  <Words>286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  </vt:lpstr>
      <vt:lpstr>Financial worries - Impact on our health</vt:lpstr>
      <vt:lpstr>Financial Wellbeing Survey Results </vt:lpstr>
      <vt:lpstr>Partners: </vt:lpstr>
      <vt:lpstr>PowerPoint Presentation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Awareness Week</dc:title>
  <dc:creator>Crowe, Darren</dc:creator>
  <cp:lastModifiedBy>Crowe, Darren</cp:lastModifiedBy>
  <cp:revision>56</cp:revision>
  <dcterms:created xsi:type="dcterms:W3CDTF">2020-12-14T07:32:35Z</dcterms:created>
  <dcterms:modified xsi:type="dcterms:W3CDTF">2021-04-13T09:59:36Z</dcterms:modified>
</cp:coreProperties>
</file>